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57" r:id="rId4"/>
    <p:sldId id="261" r:id="rId5"/>
    <p:sldId id="262" r:id="rId6"/>
    <p:sldId id="263" r:id="rId7"/>
    <p:sldId id="264" r:id="rId8"/>
    <p:sldId id="265" r:id="rId9"/>
    <p:sldId id="268" r:id="rId10"/>
    <p:sldId id="266" r:id="rId11"/>
    <p:sldId id="267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8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48880-0F17-4F49-8C30-8AAA51EE9101}" type="datetimeFigureOut">
              <a:rPr lang="es-MX" smtClean="0"/>
              <a:t>26/01/2026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98630-9EB8-4105-BD9C-D2F907CE25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8617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98630-9EB8-4105-BD9C-D2F907CE259E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7060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98630-9EB8-4105-BD9C-D2F907CE259E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073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4456B-2BE5-85AA-6E23-2D6426753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4900520-1F8E-6E93-2024-BD50DEF3C7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E435220-25DE-0F3E-5025-5FD036301F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FD4B114-487C-D5F4-B0B1-A0983CAB1B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98630-9EB8-4105-BD9C-D2F907CE259E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1785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5E9D81-C18D-A420-04EE-47FBD3019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DD0588-8A5C-170D-3AFA-D54632D06F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B6156C-A855-C20F-050B-D909957CF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3CE7-F304-49AA-A378-6811E91CE267}" type="datetimeFigureOut">
              <a:rPr lang="es-MX" smtClean="0"/>
              <a:t>26/01/2026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6A8878-9E34-74BD-5703-DEB1BAC5F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AC2FF4-7D1B-4A9B-9FA7-2913C6D48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E043-E7C4-416E-A817-F34F421B3E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0272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5331F4-C341-FCEE-12B5-1955DCB85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635CFCD-346F-C9F6-A1F4-F0A8A042F0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6EC37F-D62B-E380-9C55-B6223147E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3CE7-F304-49AA-A378-6811E91CE267}" type="datetimeFigureOut">
              <a:rPr lang="es-MX" smtClean="0"/>
              <a:t>26/01/2026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464F2B-8E56-2961-1A53-43F555393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A161EB-50A3-A6AC-834F-F6D17C1CF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E043-E7C4-416E-A817-F34F421B3E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827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2C84619-8FF3-6129-14C8-7039A0FFE5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70CA81-AC07-D8FF-5F75-6ECA59CE8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F02D9C-BC1C-4B83-16BD-50D07A8B4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3CE7-F304-49AA-A378-6811E91CE267}" type="datetimeFigureOut">
              <a:rPr lang="es-MX" smtClean="0"/>
              <a:t>26/01/2026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F3FFBF-866A-150F-FC00-8498A5908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51345F-D6BD-0308-E8FE-819DEE281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E043-E7C4-416E-A817-F34F421B3E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678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DB2C61-3588-F874-041A-94BD3CAEF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B73230-ACEA-F035-566E-9D02C054C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B05776-B02B-847E-646E-A5F98708C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3CE7-F304-49AA-A378-6811E91CE267}" type="datetimeFigureOut">
              <a:rPr lang="es-MX" smtClean="0"/>
              <a:t>26/01/2026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E9F43D-9137-9351-2461-55187974F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1FA9D2-600B-D967-60D5-E57AE7657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E043-E7C4-416E-A817-F34F421B3E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3787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74F44A-8295-0EB0-44B1-470D421E2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CBD38F-72F6-1B7F-26DD-1EBE0462E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79E0B1-5784-A7D9-DA9A-41495CEFB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3CE7-F304-49AA-A378-6811E91CE267}" type="datetimeFigureOut">
              <a:rPr lang="es-MX" smtClean="0"/>
              <a:t>26/01/2026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D18466-F3EA-BF04-2621-EBB528BB5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AB32B4-625D-C6AC-9443-9AAF4E154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E043-E7C4-416E-A817-F34F421B3E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1492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47E725-1F43-6F79-BC6C-6D3B75F5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8368F8-44B5-D8DD-69D5-D39EA509FA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DDB289E-29B7-51D2-F3DA-B2F9CA3B2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8A53878-FC1C-804C-CE5F-70F460422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3CE7-F304-49AA-A378-6811E91CE267}" type="datetimeFigureOut">
              <a:rPr lang="es-MX" smtClean="0"/>
              <a:t>26/01/2026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A2B78F-39AD-C588-2E54-FE10ADDDA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36AD6F-7E9B-C772-1F7A-377393249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E043-E7C4-416E-A817-F34F421B3E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3038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AD063F-2FC0-01EA-D08E-9F7DD7810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5B2BAA-A37C-475F-A955-747220634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1733B9-9F75-268B-0A5C-58166BC1F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88B59B6-66BC-8889-8AFF-790D6B11C1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5EE4F99-C2B8-CDFF-5501-687645A354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BCCAC1D-E295-84B5-6FF1-08C146C86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3CE7-F304-49AA-A378-6811E91CE267}" type="datetimeFigureOut">
              <a:rPr lang="es-MX" smtClean="0"/>
              <a:t>26/01/2026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559BD3D-F079-D8F4-FD80-0EA84B1A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A108644-5B0F-628E-E2D8-570FAA54F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E043-E7C4-416E-A817-F34F421B3E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8240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137D79-BE65-9B46-C32A-B19A7BE55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DCC7EFD-86A1-0BAA-72FB-574188C7F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3CE7-F304-49AA-A378-6811E91CE267}" type="datetimeFigureOut">
              <a:rPr lang="es-MX" smtClean="0"/>
              <a:t>26/01/2026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09BC539-C5B6-2D28-9D96-658C783A6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8A88A2C-E0F8-3A7F-CCE3-6FDEC088A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E043-E7C4-416E-A817-F34F421B3E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8457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BF64D8E-BC5D-FA18-5ACA-333EAB77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3CE7-F304-49AA-A378-6811E91CE267}" type="datetimeFigureOut">
              <a:rPr lang="es-MX" smtClean="0"/>
              <a:t>26/01/2026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604B509-B9A1-09F9-207A-548B3318B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23A0AD-D25D-3316-4050-80F5676B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E043-E7C4-416E-A817-F34F421B3E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0751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0BACD1-04EC-3FA7-AFC7-E211E51F1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65619A-4388-B20B-7ABA-2BDEDAACA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D45B9A2-4D29-4DA2-6851-FA4A99F82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6E2363-9115-3FA0-99B0-0B5B4D878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3CE7-F304-49AA-A378-6811E91CE267}" type="datetimeFigureOut">
              <a:rPr lang="es-MX" smtClean="0"/>
              <a:t>26/01/2026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3205FB3-C054-AAE5-9614-9F5EC4D62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31D86F4-C8FD-1F17-F16C-08DD41B9F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E043-E7C4-416E-A817-F34F421B3E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4498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7567D1-112B-3C12-33C1-D739A22B5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E53FFBD-3513-966D-92EB-34F450C399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ACE249-2EE1-E816-799D-9C24A75BD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EBEC50-3E79-258D-3B98-F5A2ABDF5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3CE7-F304-49AA-A378-6811E91CE267}" type="datetimeFigureOut">
              <a:rPr lang="es-MX" smtClean="0"/>
              <a:t>26/01/2026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967BFC-E3B3-3A89-0374-A2F48EEC1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1E8970-37A5-9BA1-3724-94F22C7CF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E043-E7C4-416E-A817-F34F421B3E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999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7ABE4FD-9780-081C-8E19-92AF4D8FC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3E406F-9F56-65F7-2D25-EC5FC5F0A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391DD6-3C21-39ED-D67A-C10B4C74D1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E3CE7-F304-49AA-A378-6811E91CE267}" type="datetimeFigureOut">
              <a:rPr lang="es-MX" smtClean="0"/>
              <a:t>26/01/2026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1684FE-7200-A1F3-A807-8AD887C941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640F67-3B4F-CD9B-493E-D5242D70E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FE043-E7C4-416E-A817-F34F421B3E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042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EDA121A-67AD-DC24-F5D8-6D09FE735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185471"/>
            <a:ext cx="2657476" cy="1013572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AF2A47E6-0656-F916-01B6-1D1EE282C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1490" y="708185"/>
            <a:ext cx="5372100" cy="1398270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37F06F3F-F6C2-1715-9579-02A3F4A37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8" y="2551962"/>
            <a:ext cx="4214812" cy="6110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21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Dubai Medium" panose="020B0603030403030204" pitchFamily="34" charset="-78"/>
                <a:cs typeface="Dubai Medium" panose="020B0603030403030204" pitchFamily="34" charset="-78"/>
              </a:rPr>
              <a:t>¿No tienes servidores de impresión?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21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Dubai Medium" panose="020B0603030403030204" pitchFamily="34" charset="-78"/>
                <a:cs typeface="Dubai Medium" panose="020B0603030403030204" pitchFamily="34" charset="-78"/>
              </a:rPr>
              <a:t>No hay problema.</a:t>
            </a:r>
            <a:r>
              <a:rPr kumimoji="0" lang="es-ES" altLang="es-MX" sz="11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Dubai Medium" panose="020B0603030403030204" pitchFamily="34" charset="-78"/>
                <a:cs typeface="Dubai Medium" panose="020B0603030403030204" pitchFamily="34" charset="-78"/>
              </a:rPr>
              <a:t> </a:t>
            </a:r>
            <a:endParaRPr kumimoji="0" lang="es-ES" altLang="es-MX" sz="1800" b="1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DBCCD03-459E-B7EF-EE42-92BFDB6C4339}"/>
              </a:ext>
            </a:extLst>
          </p:cNvPr>
          <p:cNvSpPr txBox="1"/>
          <p:nvPr/>
        </p:nvSpPr>
        <p:spPr>
          <a:xfrm>
            <a:off x="596153" y="3694963"/>
            <a:ext cx="47468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Dubai Medium" panose="020F0502020204030204" pitchFamily="34" charset="-78"/>
                <a:cs typeface="Dubai Medium" panose="020F0502020204030204" pitchFamily="34" charset="-78"/>
              </a:rPr>
              <a:t>Descubre el software de gestión de impresión, copia y escaneo en la nube que funciona con los dispositivos que ya tienes.</a:t>
            </a: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E6014A49-0D5D-9D00-7C9F-46DEF1AD8A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42081" y="4156628"/>
            <a:ext cx="2974603" cy="232344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D9ED585B-0C5C-2DF8-D5A7-04F0EA83944A}"/>
              </a:ext>
            </a:extLst>
          </p:cNvPr>
          <p:cNvSpPr txBox="1"/>
          <p:nvPr/>
        </p:nvSpPr>
        <p:spPr>
          <a:xfrm>
            <a:off x="596153" y="5226485"/>
            <a:ext cx="49978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Impresión sin límites</a:t>
            </a:r>
          </a:p>
          <a:p>
            <a:endParaRPr lang="es-MX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  <a:p>
            <a:r>
              <a:rPr lang="es-MX" dirty="0">
                <a:latin typeface="Dubai Medium" panose="020B0603030403030204" pitchFamily="34" charset="-78"/>
                <a:cs typeface="Dubai Medium" panose="020B0603030403030204" pitchFamily="34" charset="-78"/>
              </a:rPr>
              <a:t>Disfrute de la flexibilidad de imprimir desde cualquier dispositivo y en cualquier lugar.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F5543C36-0E61-9215-8ECC-FB24EB800C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6660" y="1317548"/>
            <a:ext cx="4585447" cy="237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87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922FD49-7967-9BB1-7818-BB09A7187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729" y="3531328"/>
            <a:ext cx="4780129" cy="298758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E0F004D-7FD1-8AD6-1CA4-4DFEF1F6103D}"/>
              </a:ext>
            </a:extLst>
          </p:cNvPr>
          <p:cNvSpPr txBox="1"/>
          <p:nvPr/>
        </p:nvSpPr>
        <p:spPr>
          <a:xfrm>
            <a:off x="237307" y="1882312"/>
            <a:ext cx="73109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dirty="0"/>
              <a:t>Un kiosco de impresión de documentos son dispositivos de autoservicio para imprimir, digitalizar y copiar, archivos desde USB, apps móviles o en la nube, sin necesidad de tener impresora propia, se pueden colocar en tiendas, bibliotecas, universidades y centros comerciales, ofreciendo flexibilidad para imprimir sus documentos, fotos y más.</a:t>
            </a:r>
          </a:p>
          <a:p>
            <a:pPr algn="just"/>
            <a:endParaRPr lang="es-MX" dirty="0"/>
          </a:p>
        </p:txBody>
      </p:sp>
      <p:pic>
        <p:nvPicPr>
          <p:cNvPr id="7" name="Imagen 6" descr="Imagen que contiene diferente, foto, hombre, gato&#10;&#10;El contenido generado por IA puede ser incorrecto.">
            <a:extLst>
              <a:ext uri="{FF2B5EF4-FFF2-40B4-BE49-F238E27FC236}">
                <a16:creationId xmlns:a16="http://schemas.microsoft.com/office/drawing/2014/main" id="{8E4C1910-DD2A-234F-CBC4-846346CF55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5" b="89925" l="17079" r="91832">
                        <a14:foregroundMark x1="27104" y1="27519" x2="24752" y2="43759"/>
                        <a14:foregroundMark x1="33168" y1="29474" x2="34530" y2="37594"/>
                        <a14:foregroundMark x1="33540" y1="25414" x2="27847" y2="46617"/>
                        <a14:foregroundMark x1="18193" y1="44060" x2="22277" y2="45414"/>
                        <a14:foregroundMark x1="17698" y1="42105" x2="22896" y2="24511"/>
                        <a14:foregroundMark x1="25266" y1="21892" x2="30941" y2="22857"/>
                        <a14:foregroundMark x1="24752" y1="21805" x2="25190" y2="21879"/>
                        <a14:foregroundMark x1="24134" y1="21654" x2="22401" y2="24962"/>
                        <a14:foregroundMark x1="21040" y1="26617" x2="20421" y2="30376"/>
                        <a14:foregroundMark x1="50000" y1="9173" x2="61139" y2="9173"/>
                        <a14:foregroundMark x1="61139" y1="9173" x2="70916" y2="8872"/>
                        <a14:foregroundMark x1="70916" y1="8872" x2="72772" y2="8872"/>
                        <a14:foregroundMark x1="54455" y1="6015" x2="77351" y2="6917"/>
                        <a14:foregroundMark x1="68564" y1="6015" x2="72277" y2="6015"/>
                        <a14:foregroundMark x1="77475" y1="6165" x2="79208" y2="6767"/>
                        <a14:foregroundMark x1="85644" y1="26617" x2="91832" y2="25414"/>
                        <a14:foregroundMark x1="59158" y1="24511" x2="68564" y2="29624"/>
                        <a14:foregroundMark x1="68564" y1="29624" x2="68564" y2="30677"/>
                        <a14:foregroundMark x1="69431" y1="32030" x2="59158" y2="24361"/>
                        <a14:foregroundMark x1="59158" y1="24361" x2="59158" y2="22105"/>
                        <a14:foregroundMark x1="54703" y1="48421" x2="58168" y2="51278"/>
                        <a14:foregroundMark x1="55074" y1="31278" x2="65223" y2="31128"/>
                        <a14:foregroundMark x1="65223" y1="31128" x2="65594" y2="31128"/>
                        <a14:foregroundMark x1="23762" y1="25414" x2="27599" y2="44060"/>
                        <a14:foregroundMark x1="33292" y1="40451" x2="35644" y2="35940"/>
                        <a14:foregroundMark x1="30817" y1="41504" x2="34158" y2="42707"/>
                        <a14:foregroundMark x1="32178" y1="41203" x2="32178" y2="41203"/>
                        <a14:foregroundMark x1="32673" y1="41053" x2="32054" y2="41053"/>
                        <a14:foregroundMark x1="30693" y1="40000" x2="32797" y2="41203"/>
                        <a14:foregroundMark x1="22401" y1="59699" x2="23639" y2="70677"/>
                        <a14:foregroundMark x1="17079" y1="42857" x2="17079" y2="42857"/>
                        <a14:foregroundMark x1="27104" y1="49774" x2="28342" y2="65414"/>
                        <a14:foregroundMark x1="28589" y1="83910" x2="27847" y2="81053"/>
                        <a14:foregroundMark x1="33663" y1="23459" x2="31683" y2="22707"/>
                        <a14:backgroundMark x1="30446" y1="79850" x2="29703" y2="72632"/>
                        <a14:backgroundMark x1="16213" y1="78195" x2="16337" y2="81654"/>
                        <a14:backgroundMark x1="16337" y1="84060" x2="15842" y2="85414"/>
                        <a14:backgroundMark x1="15594" y1="47368" x2="18069" y2="47368"/>
                        <a14:backgroundMark x1="26238" y1="19699" x2="28837" y2="19248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4289" r="5928"/>
          <a:stretch>
            <a:fillRect/>
          </a:stretch>
        </p:blipFill>
        <p:spPr>
          <a:xfrm>
            <a:off x="8038268" y="114867"/>
            <a:ext cx="3980175" cy="4105835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378855B4-1778-7111-75D4-7A99AC5405A0}"/>
              </a:ext>
            </a:extLst>
          </p:cNvPr>
          <p:cNvGrpSpPr/>
          <p:nvPr/>
        </p:nvGrpSpPr>
        <p:grpSpPr>
          <a:xfrm>
            <a:off x="237307" y="0"/>
            <a:ext cx="7059946" cy="2010988"/>
            <a:chOff x="1232389" y="243423"/>
            <a:chExt cx="7059946" cy="2010988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6F9E3133-B347-EC92-110B-52F0893ED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8980" y="893525"/>
              <a:ext cx="3568094" cy="1360886"/>
            </a:xfrm>
            <a:prstGeom prst="rect">
              <a:avLst/>
            </a:prstGeom>
          </p:spPr>
        </p:pic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B19EC2E2-3B3E-F556-5272-D35560975155}"/>
                </a:ext>
              </a:extLst>
            </p:cNvPr>
            <p:cNvSpPr/>
            <p:nvPr/>
          </p:nvSpPr>
          <p:spPr>
            <a:xfrm>
              <a:off x="1232389" y="243423"/>
              <a:ext cx="705994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Candara" panose="020E0502030303020204" pitchFamily="34" charset="0"/>
                </a:rPr>
                <a:t>KIOSCO DE IMPRESIÓN</a:t>
              </a:r>
              <a:endPara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ndara" panose="020E0502030303020204" pitchFamily="34" charset="0"/>
              </a:endParaRPr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B7C72BF6-EE33-987B-0569-D218D0E10795}"/>
              </a:ext>
            </a:extLst>
          </p:cNvPr>
          <p:cNvSpPr txBox="1"/>
          <p:nvPr/>
        </p:nvSpPr>
        <p:spPr>
          <a:xfrm>
            <a:off x="7467600" y="4441020"/>
            <a:ext cx="409687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s-MX" dirty="0"/>
          </a:p>
          <a:p>
            <a:pPr algn="just"/>
            <a:r>
              <a:rPr lang="es-MX" dirty="0"/>
              <a:t>Además de poner a disposición distintas opciones de cobro, como </a:t>
            </a:r>
            <a:r>
              <a:rPr lang="es-MX" dirty="0" err="1"/>
              <a:t>paypal</a:t>
            </a:r>
            <a:r>
              <a:rPr lang="es-MX" dirty="0"/>
              <a:t>, tarjeta, pago con línea de captura, </a:t>
            </a:r>
            <a:r>
              <a:rPr lang="es-MX" dirty="0" err="1"/>
              <a:t>etc</a:t>
            </a:r>
            <a:r>
              <a:rPr lang="es-MX" dirty="0"/>
              <a:t>, para mayor facilidad del usuario. </a:t>
            </a:r>
          </a:p>
        </p:txBody>
      </p:sp>
    </p:spTree>
    <p:extLst>
      <p:ext uri="{BB962C8B-B14F-4D97-AF65-F5344CB8AC3E}">
        <p14:creationId xmlns:p14="http://schemas.microsoft.com/office/powerpoint/2010/main" val="3323506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90820-C738-8F3D-1A3D-1FB6B3D8F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3CE5623F-74AE-1951-B7CC-4871E659EBEA}"/>
              </a:ext>
            </a:extLst>
          </p:cNvPr>
          <p:cNvSpPr txBox="1"/>
          <p:nvPr/>
        </p:nvSpPr>
        <p:spPr>
          <a:xfrm>
            <a:off x="6308846" y="408006"/>
            <a:ext cx="562983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b="1" dirty="0">
                <a:latin typeface="Aptos" panose="020B0004020202020204" pitchFamily="34" charset="0"/>
              </a:rPr>
              <a:t>Ricoh Smart </a:t>
            </a:r>
            <a:r>
              <a:rPr lang="es-MX" sz="1600" b="1" dirty="0" err="1">
                <a:latin typeface="Aptos" panose="020B0004020202020204" pitchFamily="34" charset="0"/>
              </a:rPr>
              <a:t>Integration</a:t>
            </a:r>
            <a:r>
              <a:rPr lang="es-MX" sz="1600" b="1" dirty="0">
                <a:latin typeface="Aptos" panose="020B0004020202020204" pitchFamily="34" charset="0"/>
              </a:rPr>
              <a:t> (RSI) </a:t>
            </a:r>
            <a:r>
              <a:rPr lang="es-MX" sz="1600" dirty="0">
                <a:latin typeface="Aptos" panose="020B0004020202020204" pitchFamily="34" charset="0"/>
              </a:rPr>
              <a:t>es una plataforma en la nube que transforma las impresoras multifuncionales Ricoh en </a:t>
            </a:r>
            <a:r>
              <a:rPr lang="es-MX" sz="1600" dirty="0" err="1">
                <a:latin typeface="Aptos" panose="020B0004020202020204" pitchFamily="34" charset="0"/>
              </a:rPr>
              <a:t>hubs</a:t>
            </a:r>
            <a:r>
              <a:rPr lang="es-MX" sz="1600" dirty="0">
                <a:latin typeface="Aptos" panose="020B0004020202020204" pitchFamily="34" charset="0"/>
              </a:rPr>
              <a:t> de productividad, permitiendo la integración directa con aplicaciones en la nube, digitalización avanzada (OCR) y escaneo a repositorios como Google Drive, OneDrive, SharePoint y Dropbox. Mejora el flujo de trabajo mediante la automatización, impresión segura sin servidor y gestión remota, optimizando costes y tiempo.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638BB9D-5A19-7A48-42E3-0D132D0CE316}"/>
              </a:ext>
            </a:extLst>
          </p:cNvPr>
          <p:cNvSpPr txBox="1"/>
          <p:nvPr/>
        </p:nvSpPr>
        <p:spPr>
          <a:xfrm>
            <a:off x="351775" y="2398162"/>
            <a:ext cx="554807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400" b="1" dirty="0">
                <a:latin typeface="Aptos" panose="020B0004020202020204" pitchFamily="34" charset="0"/>
              </a:rPr>
              <a:t>Características Principales:</a:t>
            </a:r>
          </a:p>
          <a:p>
            <a:pPr algn="just"/>
            <a:endParaRPr lang="es-MX" sz="1400" b="1" dirty="0">
              <a:latin typeface="Aptos" panose="020B0004020202020204" pitchFamily="34" charset="0"/>
            </a:endParaRPr>
          </a:p>
          <a:p>
            <a:pPr algn="just"/>
            <a:r>
              <a:rPr lang="es-MX" sz="1400" b="1" dirty="0">
                <a:latin typeface="Aptos" panose="020B0004020202020204" pitchFamily="34" charset="0"/>
              </a:rPr>
              <a:t>Digitalización y Nube: </a:t>
            </a:r>
            <a:r>
              <a:rPr lang="es-MX" sz="1400" dirty="0">
                <a:latin typeface="Aptos" panose="020B0004020202020204" pitchFamily="34" charset="0"/>
              </a:rPr>
              <a:t>Escaneo directo a correo electrónico o carpetas en la nube (Google Drive, OneDrive, SharePoint, Box) y conversión de documentos a formatos editables (PDF, Word, Excel) mediante OCR.</a:t>
            </a:r>
          </a:p>
          <a:p>
            <a:pPr algn="just"/>
            <a:r>
              <a:rPr lang="es-MX" sz="1400" b="1" dirty="0">
                <a:latin typeface="Aptos" panose="020B0004020202020204" pitchFamily="34" charset="0"/>
              </a:rPr>
              <a:t>Impresión en la Nube: </a:t>
            </a:r>
            <a:r>
              <a:rPr lang="es-MX" sz="1400" dirty="0">
                <a:latin typeface="Aptos" panose="020B0004020202020204" pitchFamily="34" charset="0"/>
              </a:rPr>
              <a:t>Impresión segura de documentos almacenados en la nube directamente desde el panel de la impresora, eliminando la necesidad de servidores locales.</a:t>
            </a:r>
          </a:p>
          <a:p>
            <a:pPr algn="just"/>
            <a:r>
              <a:rPr lang="es-MX" sz="1400" b="1" dirty="0">
                <a:latin typeface="Aptos" panose="020B0004020202020204" pitchFamily="34" charset="0"/>
              </a:rPr>
              <a:t>Automatización de Flujos (</a:t>
            </a:r>
            <a:r>
              <a:rPr lang="es-MX" sz="1400" b="1" dirty="0" err="1">
                <a:latin typeface="Aptos" panose="020B0004020202020204" pitchFamily="34" charset="0"/>
              </a:rPr>
              <a:t>Workflows</a:t>
            </a:r>
            <a:r>
              <a:rPr lang="es-MX" sz="1400" b="1" dirty="0">
                <a:latin typeface="Aptos" panose="020B0004020202020204" pitchFamily="34" charset="0"/>
              </a:rPr>
              <a:t>): </a:t>
            </a:r>
            <a:r>
              <a:rPr lang="es-MX" sz="1400" dirty="0">
                <a:latin typeface="Aptos" panose="020B0004020202020204" pitchFamily="34" charset="0"/>
              </a:rPr>
              <a:t>Automatización de procesos documentales para reducir tareas manuales, como escaneos inteligentes y enrutamiento a destinos específicos.</a:t>
            </a:r>
          </a:p>
          <a:p>
            <a:pPr algn="just"/>
            <a:r>
              <a:rPr lang="es-MX" sz="1400" b="1" dirty="0">
                <a:latin typeface="Aptos" panose="020B0004020202020204" pitchFamily="34" charset="0"/>
              </a:rPr>
              <a:t>Seguridad y Control: </a:t>
            </a:r>
            <a:r>
              <a:rPr lang="es-MX" sz="1400" dirty="0">
                <a:latin typeface="Aptos" panose="020B0004020202020204" pitchFamily="34" charset="0"/>
              </a:rPr>
              <a:t>Autenticación de usuario para una impresión segura ("</a:t>
            </a:r>
            <a:r>
              <a:rPr lang="es-MX" sz="1400" dirty="0" err="1">
                <a:latin typeface="Aptos" panose="020B0004020202020204" pitchFamily="34" charset="0"/>
              </a:rPr>
              <a:t>pull</a:t>
            </a:r>
            <a:r>
              <a:rPr lang="es-MX" sz="1400" dirty="0">
                <a:latin typeface="Aptos" panose="020B0004020202020204" pitchFamily="34" charset="0"/>
              </a:rPr>
              <a:t> </a:t>
            </a:r>
            <a:r>
              <a:rPr lang="es-MX" sz="1400" dirty="0" err="1">
                <a:latin typeface="Aptos" panose="020B0004020202020204" pitchFamily="34" charset="0"/>
              </a:rPr>
              <a:t>printing</a:t>
            </a:r>
            <a:r>
              <a:rPr lang="es-MX" sz="1400" dirty="0">
                <a:latin typeface="Aptos" panose="020B0004020202020204" pitchFamily="34" charset="0"/>
              </a:rPr>
              <a:t>") y herramientas para supervisar y gestionar el uso del dispositivo.</a:t>
            </a:r>
          </a:p>
          <a:p>
            <a:pPr algn="just"/>
            <a:r>
              <a:rPr lang="es-MX" sz="1400" b="1" dirty="0">
                <a:latin typeface="Aptos" panose="020B0004020202020204" pitchFamily="34" charset="0"/>
              </a:rPr>
              <a:t>Personalización: </a:t>
            </a:r>
            <a:r>
              <a:rPr lang="es-MX" sz="1400" dirty="0">
                <a:latin typeface="Aptos" panose="020B0004020202020204" pitchFamily="34" charset="0"/>
              </a:rPr>
              <a:t>Facilita la descarga e instalación de aplicaciones personalizadas en el multifuncional, similar a un smartphone. </a:t>
            </a:r>
          </a:p>
          <a:p>
            <a:pPr algn="just"/>
            <a:endParaRPr lang="es-MX" sz="1400" dirty="0">
              <a:latin typeface="Aptos" panose="020B0004020202020204" pitchFamily="34" charset="0"/>
            </a:endParaRPr>
          </a:p>
          <a:p>
            <a:pPr algn="just"/>
            <a:r>
              <a:rPr lang="es-MX" sz="1400" dirty="0">
                <a:latin typeface="Aptos" panose="020B0004020202020204" pitchFamily="34" charset="0"/>
              </a:rPr>
              <a:t>Esta plataforma está diseñada para mejorar la eficiencia y el trabajo híbrido o remoto. 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9EF9043A-EE1F-90B3-3BA2-D525E6F86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528" y="3429000"/>
            <a:ext cx="6136472" cy="233953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2D3E2E7-F5EB-AEDA-56AC-42434476C1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6725" b="19266"/>
          <a:stretch>
            <a:fillRect/>
          </a:stretch>
        </p:blipFill>
        <p:spPr>
          <a:xfrm>
            <a:off x="378969" y="256031"/>
            <a:ext cx="5725380" cy="206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01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CE071F-2DFC-0892-4DAA-1A8F7EC79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9B4F027A-4143-C88B-34AB-555A21EC8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582" y="1317811"/>
            <a:ext cx="5534586" cy="535471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EC6ECEC-A715-837D-A789-3FC92B31BA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185471"/>
            <a:ext cx="2657476" cy="1013572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7AA5123D-11B9-40F0-2D47-7D686CBB9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361" y="1956149"/>
            <a:ext cx="6589898" cy="14112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es-MX" sz="22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Habilite la impresión que funciona en todas las plataformas</a:t>
            </a:r>
          </a:p>
          <a:p>
            <a:pPr fontAlgn="base"/>
            <a:endParaRPr lang="es-MX" sz="1400" b="1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  <a:p>
            <a:pPr fontAlgn="base"/>
            <a:r>
              <a:rPr lang="es-MX" dirty="0" err="1">
                <a:latin typeface="Dubai Medium" panose="020B0603030403030204" pitchFamily="34" charset="-78"/>
                <a:cs typeface="Dubai Medium" panose="020B0603030403030204" pitchFamily="34" charset="-78"/>
              </a:rPr>
              <a:t>PaperCut</a:t>
            </a:r>
            <a:r>
              <a:rPr lang="es-MX" dirty="0">
                <a:latin typeface="Dubai Medium" panose="020B0603030403030204" pitchFamily="34" charset="-78"/>
                <a:cs typeface="Dubai Medium" panose="020B0603030403030204" pitchFamily="34" charset="-78"/>
              </a:rPr>
              <a:t> MF se adapta a su entorno de impresión, no al revés. Configure todas las opciones a su medida.</a:t>
            </a:r>
          </a:p>
        </p:txBody>
      </p:sp>
      <p:pic>
        <p:nvPicPr>
          <p:cNvPr id="1026" name="Picture 2" descr="PaperCut MF - Software de gestión de impresión | iTS: Imprimir, copiar y  escanear">
            <a:extLst>
              <a:ext uri="{FF2B5EF4-FFF2-40B4-BE49-F238E27FC236}">
                <a16:creationId xmlns:a16="http://schemas.microsoft.com/office/drawing/2014/main" id="{DC56A013-4625-A7E0-1119-33024852F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61" y="386724"/>
            <a:ext cx="4974572" cy="130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6C6AA5-8823-50EA-96BC-5B45A5A4F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361" y="3668606"/>
            <a:ext cx="6482321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200" b="1" i="0" u="none" strike="noStrike" cap="none" normalizeH="0" baseline="0" dirty="0">
                <a:ln>
                  <a:noFill/>
                </a:ln>
                <a:effectLst/>
                <a:latin typeface="Dubai Medium" panose="020B0603030403030204" pitchFamily="34" charset="-78"/>
                <a:cs typeface="Dubai Medium" panose="020B0603030403030204" pitchFamily="34" charset="-78"/>
              </a:rPr>
              <a:t>Proteja los datos antes, durante y después de la impresión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400" b="1" i="0" u="none" strike="noStrike" cap="none" normalizeH="0" baseline="0" dirty="0">
              <a:ln>
                <a:noFill/>
              </a:ln>
              <a:effectLst/>
              <a:latin typeface="Dubai Medium" panose="020B0603030403030204" pitchFamily="34" charset="-78"/>
              <a:cs typeface="Dubai Medium" panose="020B0603030403030204" pitchFamily="34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0" i="0" u="none" strike="noStrike" cap="none" normalizeH="0" baseline="0" dirty="0">
                <a:ln>
                  <a:noFill/>
                </a:ln>
                <a:effectLst/>
                <a:latin typeface="Dubai Medium" panose="020B0603030403030204" pitchFamily="34" charset="-78"/>
                <a:cs typeface="Dubai Medium" panose="020B0603030403030204" pitchFamily="34" charset="-78"/>
              </a:rPr>
              <a:t>La seguridad de </a:t>
            </a:r>
            <a:r>
              <a:rPr kumimoji="0" lang="es-MX" altLang="es-MX" b="0" i="0" u="none" strike="noStrike" cap="none" normalizeH="0" baseline="0" dirty="0" err="1">
                <a:ln>
                  <a:noFill/>
                </a:ln>
                <a:effectLst/>
                <a:latin typeface="Dubai Medium" panose="020B0603030403030204" pitchFamily="34" charset="-78"/>
                <a:cs typeface="Dubai Medium" panose="020B0603030403030204" pitchFamily="34" charset="-78"/>
              </a:rPr>
              <a:t>PaperCut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effectLst/>
                <a:latin typeface="Dubai Medium" panose="020B0603030403030204" pitchFamily="34" charset="-78"/>
                <a:cs typeface="Dubai Medium" panose="020B0603030403030204" pitchFamily="34" charset="-78"/>
              </a:rPr>
              <a:t> MF pone la tranquilidad en el centro de la escena. Las medidas físicas protegen los documentos durante todo su ciclo de vida, y el cifrado de extremo a extremo mantiene los datos lo más seguros posible.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0" i="0" u="none" strike="noStrike" cap="none" normalizeH="0" baseline="0" dirty="0">
                <a:ln>
                  <a:noFill/>
                </a:ln>
                <a:effectLst/>
                <a:latin typeface="Dubai Medium" panose="020B0603030403030204" pitchFamily="34" charset="-78"/>
                <a:cs typeface="Dubai Medium" panose="020B0603030403030204" pitchFamily="34" charset="-78"/>
              </a:rPr>
              <a:t>         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es-MX" altLang="es-MX" b="1" i="0" u="none" strike="noStrike" cap="none" normalizeH="0" baseline="0" dirty="0">
                <a:ln>
                  <a:noFill/>
                </a:ln>
                <a:effectLst/>
                <a:latin typeface="Dubai Medium" panose="020B0603030403030204" pitchFamily="34" charset="-78"/>
                <a:cs typeface="Dubai Medium" panose="020B0603030403030204" pitchFamily="34" charset="-78"/>
              </a:rPr>
              <a:t>Antes: </a:t>
            </a:r>
            <a:r>
              <a:rPr kumimoji="0" lang="es-MX" altLang="es-MX" i="0" u="none" strike="noStrike" cap="none" normalizeH="0" baseline="0" dirty="0">
                <a:ln>
                  <a:noFill/>
                </a:ln>
                <a:effectLst/>
                <a:latin typeface="Dubai Medium" panose="020B0603030403030204" pitchFamily="34" charset="-78"/>
                <a:cs typeface="Dubai Medium" panose="020B0603030403030204" pitchFamily="34" charset="-78"/>
              </a:rPr>
              <a:t>control de acceso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es-MX" altLang="es-MX" b="1" i="0" u="none" strike="noStrike" cap="none" normalizeH="0" baseline="0" dirty="0">
                <a:ln>
                  <a:noFill/>
                </a:ln>
                <a:effectLst/>
                <a:latin typeface="Dubai Medium" panose="020B0603030403030204" pitchFamily="34" charset="-78"/>
                <a:cs typeface="Dubai Medium" panose="020B0603030403030204" pitchFamily="34" charset="-78"/>
              </a:rPr>
              <a:t>Durante: </a:t>
            </a:r>
            <a:r>
              <a:rPr kumimoji="0" lang="es-MX" altLang="es-MX" i="0" u="none" strike="noStrike" cap="none" normalizeH="0" baseline="0" dirty="0">
                <a:ln>
                  <a:noFill/>
                </a:ln>
                <a:effectLst/>
                <a:latin typeface="Dubai Medium" panose="020B0603030403030204" pitchFamily="34" charset="-78"/>
                <a:cs typeface="Dubai Medium" panose="020B0603030403030204" pitchFamily="34" charset="-78"/>
              </a:rPr>
              <a:t>lanzamiento seguro del trabajo de impresión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es-MX" altLang="es-MX" b="1" i="0" u="none" strike="noStrike" cap="none" normalizeH="0" baseline="0" dirty="0">
                <a:ln>
                  <a:noFill/>
                </a:ln>
                <a:effectLst/>
                <a:latin typeface="Dubai Medium" panose="020B0603030403030204" pitchFamily="34" charset="-78"/>
                <a:cs typeface="Dubai Medium" panose="020B0603030403030204" pitchFamily="34" charset="-78"/>
              </a:rPr>
              <a:t>Después: </a:t>
            </a:r>
            <a:r>
              <a:rPr kumimoji="0" lang="es-MX" altLang="es-MX" i="0" u="none" strike="noStrike" cap="none" normalizeH="0" baseline="0" dirty="0">
                <a:ln>
                  <a:noFill/>
                </a:ln>
                <a:effectLst/>
                <a:latin typeface="Dubai Medium" panose="020B0603030403030204" pitchFamily="34" charset="-78"/>
                <a:cs typeface="Dubai Medium" panose="020B0603030403030204" pitchFamily="34" charset="-78"/>
              </a:rPr>
              <a:t>marca de agua</a:t>
            </a:r>
          </a:p>
        </p:txBody>
      </p:sp>
      <p:sp>
        <p:nvSpPr>
          <p:cNvPr id="6" name="AutoShape 4" descr="icon">
            <a:extLst>
              <a:ext uri="{FF2B5EF4-FFF2-40B4-BE49-F238E27FC236}">
                <a16:creationId xmlns:a16="http://schemas.microsoft.com/office/drawing/2014/main" id="{6440614A-6A81-4726-50C0-FC2274B664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325" y="-685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5" descr="icon">
            <a:extLst>
              <a:ext uri="{FF2B5EF4-FFF2-40B4-BE49-F238E27FC236}">
                <a16:creationId xmlns:a16="http://schemas.microsoft.com/office/drawing/2014/main" id="{48658264-F900-D447-2BD3-AD6BEC8C7D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325" y="-30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AutoShape 6" descr="icon">
            <a:extLst>
              <a:ext uri="{FF2B5EF4-FFF2-40B4-BE49-F238E27FC236}">
                <a16:creationId xmlns:a16="http://schemas.microsoft.com/office/drawing/2014/main" id="{19518A8E-E260-0767-75A2-FE73B02B3B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325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7437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EB012B5-9B22-4277-2EA7-14C0C72A6D9E}"/>
              </a:ext>
            </a:extLst>
          </p:cNvPr>
          <p:cNvSpPr txBox="1"/>
          <p:nvPr/>
        </p:nvSpPr>
        <p:spPr>
          <a:xfrm>
            <a:off x="430306" y="1992903"/>
            <a:ext cx="6122894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dirty="0">
                <a:latin typeface="HP Simplified" panose="020B0604020204020204" pitchFamily="34" charset="0"/>
                <a:cs typeface="Lucida Sans Unicode" panose="020B0602030504020204" pitchFamily="34" charset="0"/>
              </a:rPr>
              <a:t>Regula, gestiona y protege el escaneo, la impresión y la copia</a:t>
            </a:r>
          </a:p>
          <a:p>
            <a:endParaRPr lang="es-MX" dirty="0">
              <a:latin typeface="HP Simplified" panose="020B0604020204020204" pitchFamily="34" charset="0"/>
              <a:cs typeface="Lucida Sans Unicode" panose="020B0602030504020204" pitchFamily="34" charset="0"/>
            </a:endParaRPr>
          </a:p>
          <a:p>
            <a:r>
              <a:rPr lang="es-MX" dirty="0">
                <a:latin typeface="HP Simplified" panose="020B0604020204020204" pitchFamily="34" charset="0"/>
                <a:cs typeface="Lucida Sans Unicode" panose="020B0602030504020204" pitchFamily="34" charset="0"/>
              </a:rPr>
              <a:t>El software cliente integrado </a:t>
            </a:r>
            <a:r>
              <a:rPr lang="es-MX" dirty="0" err="1">
                <a:latin typeface="HP Simplified" panose="020B0604020204020204" pitchFamily="34" charset="0"/>
                <a:cs typeface="Lucida Sans Unicode" panose="020B0602030504020204" pitchFamily="34" charset="0"/>
              </a:rPr>
              <a:t>DocuPRO</a:t>
            </a:r>
            <a:r>
              <a:rPr lang="es-MX" dirty="0">
                <a:latin typeface="HP Simplified" panose="020B0604020204020204" pitchFamily="34" charset="0"/>
                <a:cs typeface="Lucida Sans Unicode" panose="020B0602030504020204" pitchFamily="34" charset="0"/>
              </a:rPr>
              <a:t> protege los documentos y mejora sus flujos de trabajo.</a:t>
            </a:r>
          </a:p>
          <a:p>
            <a:endParaRPr lang="es-MX" dirty="0">
              <a:latin typeface="HP Simplified" panose="020B0604020204020204" pitchFamily="34" charset="0"/>
              <a:cs typeface="Lucida Sans Unicode" panose="020B0602030504020204" pitchFamily="34" charset="0"/>
            </a:endParaRPr>
          </a:p>
          <a:p>
            <a:r>
              <a:rPr lang="es-MX" dirty="0">
                <a:latin typeface="HP Simplified" panose="020B0604020204020204" pitchFamily="34" charset="0"/>
                <a:cs typeface="Lucida Sans Unicode" panose="020B0602030504020204" pitchFamily="34" charset="0"/>
              </a:rPr>
              <a:t>Interfaz gráfica de usuario basada en Android para aumentar los beneficios de manejabilidad del SOP de Ricoh.</a:t>
            </a:r>
          </a:p>
          <a:p>
            <a:endParaRPr lang="es-MX" dirty="0">
              <a:latin typeface="HP Simplified" panose="020B06040202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1600" dirty="0">
                <a:latin typeface="HP Simplified" panose="020B0604020204020204" pitchFamily="34" charset="0"/>
              </a:rPr>
              <a:t>Imprimir, copiar, escanear y faxear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1600" dirty="0" err="1">
                <a:latin typeface="HP Simplified" panose="020B0604020204020204" pitchFamily="34" charset="0"/>
              </a:rPr>
              <a:t>Follow</a:t>
            </a:r>
            <a:r>
              <a:rPr lang="es-MX" sz="1600" dirty="0">
                <a:latin typeface="HP Simplified" panose="020B0604020204020204" pitchFamily="34" charset="0"/>
              </a:rPr>
              <a:t> </a:t>
            </a:r>
            <a:r>
              <a:rPr lang="es-MX" sz="1600" dirty="0" err="1">
                <a:latin typeface="HP Simplified" panose="020B0604020204020204" pitchFamily="34" charset="0"/>
              </a:rPr>
              <a:t>you</a:t>
            </a:r>
            <a:endParaRPr lang="es-MX" sz="1600" dirty="0">
              <a:latin typeface="HP Simplified" panose="020B06040202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1600" dirty="0">
                <a:latin typeface="HP Simplified" panose="020B0604020204020204" pitchFamily="34" charset="0"/>
              </a:rPr>
              <a:t>Registro del tiempo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1600" dirty="0">
                <a:latin typeface="HP Simplified" panose="020B0604020204020204" pitchFamily="34" charset="0"/>
              </a:rPr>
              <a:t>Interfaz de usuario simplificada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1600" dirty="0">
                <a:latin typeface="HP Simplified" panose="020B0604020204020204" pitchFamily="34" charset="0"/>
              </a:rPr>
              <a:t>Personalizable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1600" dirty="0">
                <a:latin typeface="HP Simplified" panose="020B0604020204020204" pitchFamily="34" charset="0"/>
              </a:rPr>
              <a:t>Alta disponibilidad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1600" dirty="0">
                <a:latin typeface="HP Simplified" panose="020B0604020204020204" pitchFamily="34" charset="0"/>
              </a:rPr>
              <a:t>Impresión desde la nube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B9FE511-1A25-1F2E-2F4A-2B4EB987B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562" y="1219200"/>
            <a:ext cx="3952718" cy="537054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BD6AF82-ED3B-913E-33EF-F360B54CA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185471"/>
            <a:ext cx="2657476" cy="101357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3FBB491-4551-82FB-AD27-CEB66F52F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306" y="388003"/>
            <a:ext cx="515302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24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1B6E1-0DC0-B0E6-808D-5FA98B0AA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35227C0-084B-50DD-6124-2C5DA31DEDFC}"/>
              </a:ext>
            </a:extLst>
          </p:cNvPr>
          <p:cNvSpPr txBox="1"/>
          <p:nvPr/>
        </p:nvSpPr>
        <p:spPr>
          <a:xfrm>
            <a:off x="439270" y="2241352"/>
            <a:ext cx="1131346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b="1" dirty="0">
                <a:latin typeface="DokChampa" panose="020B0604020202020204" pitchFamily="34" charset="-34"/>
                <a:cs typeface="DokChampa" panose="020B0604020202020204" pitchFamily="34" charset="-34"/>
              </a:rPr>
              <a:t>GESTIÓN DE IMPRESIÓN SIMPLE Y ACCESIBLE</a:t>
            </a:r>
          </a:p>
          <a:p>
            <a:endParaRPr lang="es-MX" dirty="0">
              <a:latin typeface="HP Simplified" panose="020B0604020204020204" pitchFamily="34" charset="0"/>
              <a:cs typeface="Lucida Sans Unicode" panose="020B0602030504020204" pitchFamily="34" charset="0"/>
            </a:endParaRPr>
          </a:p>
          <a:p>
            <a:pPr algn="just"/>
            <a:r>
              <a:rPr lang="es-MX" dirty="0" err="1">
                <a:latin typeface="DokChampa" panose="020B0604020202020204" pitchFamily="34" charset="-34"/>
                <a:cs typeface="DokChampa" panose="020B0604020202020204" pitchFamily="34" charset="-34"/>
              </a:rPr>
              <a:t>Gespage</a:t>
            </a:r>
            <a:r>
              <a:rPr lang="es-MX" dirty="0">
                <a:latin typeface="DokChampa" panose="020B0604020202020204" pitchFamily="34" charset="-34"/>
                <a:cs typeface="DokChampa" panose="020B0604020202020204" pitchFamily="34" charset="-34"/>
              </a:rPr>
              <a:t> es una solución que le permite administrar y reducir costos de impresión a través de políticas avanzadas, impresión segura, </a:t>
            </a:r>
            <a:r>
              <a:rPr lang="es-MX" dirty="0" err="1">
                <a:latin typeface="DokChampa" panose="020B0604020202020204" pitchFamily="34" charset="-34"/>
                <a:cs typeface="DokChampa" panose="020B0604020202020204" pitchFamily="34" charset="-34"/>
              </a:rPr>
              <a:t>pull</a:t>
            </a:r>
            <a:r>
              <a:rPr lang="es-MX" dirty="0">
                <a:latin typeface="DokChampa" panose="020B0604020202020204" pitchFamily="34" charset="-34"/>
                <a:cs typeface="DokChampa" panose="020B0604020202020204" pitchFamily="34" charset="-34"/>
              </a:rPr>
              <a:t> </a:t>
            </a:r>
            <a:r>
              <a:rPr lang="es-MX" dirty="0" err="1">
                <a:latin typeface="DokChampa" panose="020B0604020202020204" pitchFamily="34" charset="-34"/>
                <a:cs typeface="DokChampa" panose="020B0604020202020204" pitchFamily="34" charset="-34"/>
              </a:rPr>
              <a:t>printing</a:t>
            </a:r>
            <a:r>
              <a:rPr lang="es-MX" dirty="0">
                <a:latin typeface="DokChampa" panose="020B0604020202020204" pitchFamily="34" charset="-34"/>
                <a:cs typeface="DokChampa" panose="020B0604020202020204" pitchFamily="34" charset="-34"/>
              </a:rPr>
              <a:t>, </a:t>
            </a:r>
            <a:r>
              <a:rPr lang="es-MX" dirty="0" err="1">
                <a:latin typeface="DokChampa" panose="020B0604020202020204" pitchFamily="34" charset="-34"/>
                <a:cs typeface="DokChampa" panose="020B0604020202020204" pitchFamily="34" charset="-34"/>
              </a:rPr>
              <a:t>quotas</a:t>
            </a:r>
            <a:r>
              <a:rPr lang="es-MX" dirty="0">
                <a:latin typeface="DokChampa" panose="020B0604020202020204" pitchFamily="34" charset="-34"/>
                <a:cs typeface="DokChampa" panose="020B0604020202020204" pitchFamily="34" charset="-34"/>
              </a:rPr>
              <a:t> y terminales integradas (</a:t>
            </a:r>
            <a:r>
              <a:rPr lang="es-MX" dirty="0" err="1">
                <a:latin typeface="DokChampa" panose="020B0604020202020204" pitchFamily="34" charset="-34"/>
                <a:cs typeface="DokChampa" panose="020B0604020202020204" pitchFamily="34" charset="-34"/>
              </a:rPr>
              <a:t>embedded</a:t>
            </a:r>
            <a:r>
              <a:rPr lang="es-MX" dirty="0">
                <a:latin typeface="DokChampa" panose="020B0604020202020204" pitchFamily="34" charset="-34"/>
                <a:cs typeface="DokChampa" panose="020B0604020202020204" pitchFamily="34" charset="-34"/>
              </a:rPr>
              <a:t>) para todas las marcas. Obtenga el control total de sus impresoras y multifuncionales en un solo lugar.</a:t>
            </a:r>
          </a:p>
          <a:p>
            <a:endParaRPr lang="es-MX" dirty="0">
              <a:latin typeface="HP Simplified" panose="020B0604020204020204" pitchFamily="34" charset="0"/>
              <a:cs typeface="Lucida Sans Unicode" panose="020B0602030504020204" pitchFamily="34" charset="0"/>
            </a:endParaRPr>
          </a:p>
          <a:p>
            <a:endParaRPr lang="es-MX" dirty="0">
              <a:latin typeface="HP Simplified" panose="020B06040202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600" dirty="0">
                <a:latin typeface="DokChampa" panose="020B0604020202020204" pitchFamily="34" charset="-34"/>
                <a:cs typeface="DokChampa" panose="020B0604020202020204" pitchFamily="34" charset="-34"/>
              </a:rPr>
              <a:t>Reducción de costos de impresión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600" dirty="0">
                <a:latin typeface="DokChampa" panose="020B0604020202020204" pitchFamily="34" charset="-34"/>
                <a:cs typeface="DokChampa" panose="020B0604020202020204" pitchFamily="34" charset="-34"/>
              </a:rPr>
              <a:t>Políticas de impresión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600" dirty="0">
                <a:latin typeface="DokChampa" panose="020B0604020202020204" pitchFamily="34" charset="-34"/>
                <a:cs typeface="DokChampa" panose="020B0604020202020204" pitchFamily="34" charset="-34"/>
              </a:rPr>
              <a:t>Reportes para toma de decisiones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600" dirty="0">
                <a:latin typeface="DokChampa" panose="020B0604020202020204" pitchFamily="34" charset="-34"/>
                <a:cs typeface="DokChampa" panose="020B0604020202020204" pitchFamily="34" charset="-34"/>
              </a:rPr>
              <a:t>Impresión segura y </a:t>
            </a:r>
            <a:r>
              <a:rPr lang="es-MX" sz="1600" dirty="0" err="1">
                <a:latin typeface="DokChampa" panose="020B0604020202020204" pitchFamily="34" charset="-34"/>
                <a:cs typeface="DokChampa" panose="020B0604020202020204" pitchFamily="34" charset="-34"/>
              </a:rPr>
              <a:t>follow</a:t>
            </a:r>
            <a:r>
              <a:rPr lang="es-MX" sz="1600" dirty="0">
                <a:latin typeface="DokChampa" panose="020B0604020202020204" pitchFamily="34" charset="-34"/>
                <a:cs typeface="DokChampa" panose="020B0604020202020204" pitchFamily="34" charset="-34"/>
              </a:rPr>
              <a:t> me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600" dirty="0">
                <a:latin typeface="DokChampa" panose="020B0604020202020204" pitchFamily="34" charset="-34"/>
                <a:cs typeface="DokChampa" panose="020B0604020202020204" pitchFamily="34" charset="-34"/>
              </a:rPr>
              <a:t>Sencillo de implementar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535FAEC-C571-609B-F354-11B25A3E6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185471"/>
            <a:ext cx="2657476" cy="101357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592AAA2-1320-4C88-F3A9-09A81D1A3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803" y="3980329"/>
            <a:ext cx="5933539" cy="2326341"/>
          </a:xfrm>
          <a:prstGeom prst="rect">
            <a:avLst/>
          </a:prstGeom>
        </p:spPr>
      </p:pic>
      <p:pic>
        <p:nvPicPr>
          <p:cNvPr id="2050" name="Picture 2" descr="Gespage - Piosis">
            <a:extLst>
              <a:ext uri="{FF2B5EF4-FFF2-40B4-BE49-F238E27FC236}">
                <a16:creationId xmlns:a16="http://schemas.microsoft.com/office/drawing/2014/main" id="{6E34425A-E653-5D1B-CC32-675FAFCBB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46066" cy="232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105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BFC0D-5678-12E3-F264-20C16225F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30820ED-024F-FC16-2892-40CF64557D72}"/>
              </a:ext>
            </a:extLst>
          </p:cNvPr>
          <p:cNvSpPr txBox="1"/>
          <p:nvPr/>
        </p:nvSpPr>
        <p:spPr>
          <a:xfrm>
            <a:off x="430305" y="1992903"/>
            <a:ext cx="1133138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dirty="0">
                <a:latin typeface="HP Simplified" panose="020B0604020204020204" pitchFamily="34" charset="0"/>
                <a:cs typeface="Lucida Sans Unicode" panose="020B0602030504020204" pitchFamily="34" charset="0"/>
              </a:rPr>
              <a:t>GESTIÓN DE IMPRESIÓN Y ESCANEO SEGURA, EFICIENTE Y RENTABLE</a:t>
            </a:r>
          </a:p>
          <a:p>
            <a:endParaRPr lang="es-MX" dirty="0">
              <a:latin typeface="HP Simplified" panose="020B0604020204020204" pitchFamily="34" charset="0"/>
              <a:cs typeface="Lucida Sans Unicode" panose="020B0602030504020204" pitchFamily="34" charset="0"/>
            </a:endParaRPr>
          </a:p>
          <a:p>
            <a:pPr algn="just"/>
            <a:r>
              <a:rPr lang="es-MX" dirty="0">
                <a:latin typeface="HP Simplified" panose="020B0604020204020204" pitchFamily="34" charset="0"/>
                <a:cs typeface="Lucida Sans Unicode" panose="020B0602030504020204" pitchFamily="34" charset="0"/>
              </a:rPr>
              <a:t>Tome el control de sus flujos de trabajo de impresión y escaneo: </a:t>
            </a:r>
            <a:r>
              <a:rPr lang="es-MX" dirty="0" err="1">
                <a:latin typeface="HP Simplified" panose="020B0604020204020204" pitchFamily="34" charset="0"/>
                <a:cs typeface="Lucida Sans Unicode" panose="020B0602030504020204" pitchFamily="34" charset="0"/>
              </a:rPr>
              <a:t>YSoft</a:t>
            </a:r>
            <a:r>
              <a:rPr lang="es-MX" dirty="0">
                <a:latin typeface="HP Simplified" panose="020B0604020204020204" pitchFamily="34" charset="0"/>
                <a:cs typeface="Lucida Sans Unicode" panose="020B0602030504020204" pitchFamily="34" charset="0"/>
              </a:rPr>
              <a:t> SAFEQ 6 ofrece a las organizaciones visibilidad y control totales sobre la actividad de impresión, a la vez que ofrece funciones de OCR integradas para que los documentos escaneados sean más fáciles de usar, buscar y eficientes, sin añadir complejidad innecesaria.</a:t>
            </a:r>
          </a:p>
          <a:p>
            <a:pPr algn="just"/>
            <a:endParaRPr lang="es-MX" sz="1600" dirty="0">
              <a:latin typeface="HP Simplified" panose="020B0604020204020204" pitchFamily="34" charset="0"/>
              <a:cs typeface="Lucida Sans Unicode" panose="020B0602030504020204" pitchFamily="34" charset="0"/>
            </a:endParaRPr>
          </a:p>
          <a:p>
            <a:pPr algn="just"/>
            <a:r>
              <a:rPr lang="es-MX" sz="1600" b="1" dirty="0">
                <a:solidFill>
                  <a:srgbClr val="FF6600"/>
                </a:solidFill>
                <a:latin typeface="HP Simplified" panose="020B0604020204020204" pitchFamily="34" charset="0"/>
                <a:cs typeface="Lucida Sans Unicode" panose="020B0602030504020204" pitchFamily="34" charset="0"/>
              </a:rPr>
              <a:t>¿CÓMO FUNCIONA?</a:t>
            </a:r>
            <a:endParaRPr lang="es-MX" sz="1600" dirty="0">
              <a:solidFill>
                <a:srgbClr val="FF6600"/>
              </a:solidFill>
              <a:latin typeface="HP Simplified" panose="020B0604020204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CC80B3B-8778-E34C-F5CF-0B1D39720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185471"/>
            <a:ext cx="2657476" cy="1013572"/>
          </a:xfrm>
          <a:prstGeom prst="rect">
            <a:avLst/>
          </a:prstGeom>
        </p:spPr>
      </p:pic>
      <p:pic>
        <p:nvPicPr>
          <p:cNvPr id="3074" name="Picture 2" descr="No Print Management with SAFEQ Cloud | YSoft SAFEQ">
            <a:extLst>
              <a:ext uri="{FF2B5EF4-FFF2-40B4-BE49-F238E27FC236}">
                <a16:creationId xmlns:a16="http://schemas.microsoft.com/office/drawing/2014/main" id="{65E0AFA5-C24A-313A-5E34-3874759DD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6" y="403362"/>
            <a:ext cx="4312799" cy="158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EECBD8D-307B-1523-EF3E-9D43A8F866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128" y="4055143"/>
            <a:ext cx="9126071" cy="261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95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45A5EA2-4194-0399-5F16-B117501D2F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914" t="2471" r="28666"/>
          <a:stretch>
            <a:fillRect/>
          </a:stretch>
        </p:blipFill>
        <p:spPr>
          <a:xfrm>
            <a:off x="206189" y="188258"/>
            <a:ext cx="4040928" cy="121023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D9B123B-F988-F12C-CAF8-06B28A8A1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819" y="2135842"/>
            <a:ext cx="6524625" cy="45339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6BEC574-8185-D4D9-0CFA-E7C1CF2ED7BB}"/>
              </a:ext>
            </a:extLst>
          </p:cNvPr>
          <p:cNvSpPr txBox="1"/>
          <p:nvPr/>
        </p:nvSpPr>
        <p:spPr>
          <a:xfrm>
            <a:off x="535677" y="3128455"/>
            <a:ext cx="43092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 err="1"/>
              <a:t>Pcounter</a:t>
            </a:r>
            <a:r>
              <a:rPr lang="es-MX" dirty="0"/>
              <a:t> puede ser integrado fácilmente en listas de directorios de usuarios como </a:t>
            </a:r>
            <a:r>
              <a:rPr lang="es-MX" dirty="0" err="1"/>
              <a:t>ActiveDirectory</a:t>
            </a:r>
            <a:r>
              <a:rPr lang="es-MX" dirty="0"/>
              <a:t>, LDAP, para ASEGURAR que únicamente los usuarios autorizados puedan imprimir y que todas las impresiones sean propiamente contabilizadas ya sea para otorgar débito o crédito a los usuarios.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E34F53E-7AE6-37A0-4962-0CFB5C1CCEBB}"/>
              </a:ext>
            </a:extLst>
          </p:cNvPr>
          <p:cNvSpPr txBox="1"/>
          <p:nvPr/>
        </p:nvSpPr>
        <p:spPr>
          <a:xfrm>
            <a:off x="5892087" y="331710"/>
            <a:ext cx="60937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Fácil y Accesible -Orientado a Redes-</a:t>
            </a:r>
          </a:p>
          <a:p>
            <a:r>
              <a:rPr lang="es-MX" dirty="0"/>
              <a:t>Administrador y contador de Impresión que le ayudará a recuperar sus costos de impresión.</a:t>
            </a:r>
          </a:p>
        </p:txBody>
      </p:sp>
    </p:spTree>
    <p:extLst>
      <p:ext uri="{BB962C8B-B14F-4D97-AF65-F5344CB8AC3E}">
        <p14:creationId xmlns:p14="http://schemas.microsoft.com/office/powerpoint/2010/main" val="3032273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D3F84E95-6884-6D2C-9FB3-A10F733C5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98" y="375353"/>
            <a:ext cx="4848902" cy="146705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ED16970-5CD3-2CDA-406A-C259B45F0024}"/>
              </a:ext>
            </a:extLst>
          </p:cNvPr>
          <p:cNvSpPr txBox="1"/>
          <p:nvPr/>
        </p:nvSpPr>
        <p:spPr>
          <a:xfrm>
            <a:off x="399197" y="2323237"/>
            <a:ext cx="507780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 err="1"/>
              <a:t>Printanista</a:t>
            </a:r>
            <a:r>
              <a:rPr lang="es-MX" dirty="0"/>
              <a:t> Hub es una solución de impresión gestionada potente y fácil de usar que ofrece recopilación de datos, alertas activadas por suministro, gestión automatizada de suministros, informes completos y conexión directa a su ERP.</a:t>
            </a:r>
          </a:p>
        </p:txBody>
      </p:sp>
      <p:pic>
        <p:nvPicPr>
          <p:cNvPr id="11" name="Imagen 10" descr="Pizarrón verde con letras blancas&#10;&#10;El contenido generado por IA puede ser incorrecto.">
            <a:extLst>
              <a:ext uri="{FF2B5EF4-FFF2-40B4-BE49-F238E27FC236}">
                <a16:creationId xmlns:a16="http://schemas.microsoft.com/office/drawing/2014/main" id="{5D050FEB-B87B-443A-89DA-10625E5F9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636" y="407011"/>
            <a:ext cx="6095999" cy="604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7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_225">
            <a:extLst>
              <a:ext uri="{FF2B5EF4-FFF2-40B4-BE49-F238E27FC236}">
                <a16:creationId xmlns:a16="http://schemas.microsoft.com/office/drawing/2014/main" id="{139D77F8-58DD-EFFF-99C6-66F82CB1F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7" y="362791"/>
            <a:ext cx="4220642" cy="91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DF230CA-1CC3-E191-ED22-A1848A7713F0}"/>
              </a:ext>
            </a:extLst>
          </p:cNvPr>
          <p:cNvSpPr txBox="1"/>
          <p:nvPr/>
        </p:nvSpPr>
        <p:spPr>
          <a:xfrm>
            <a:off x="5553915" y="362791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dirty="0" err="1">
                <a:latin typeface="Aptos" panose="020B0004020202020204" pitchFamily="34" charset="0"/>
              </a:rPr>
              <a:t>Scanshare</a:t>
            </a:r>
            <a:r>
              <a:rPr lang="es-MX" dirty="0">
                <a:latin typeface="Aptos" panose="020B0004020202020204" pitchFamily="34" charset="0"/>
              </a:rPr>
              <a:t> es una solución de software inteligente diseñada para automatizar la captura, procesamiento y enrutamiento de documentos (papel, email, archivos electrónicos) directamente desde dispositivos multifuncionales (MFP) o estaciones de escritorio</a:t>
            </a:r>
            <a:r>
              <a:rPr lang="es-MX" b="0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. Su objetivo principal es aumentar la productividad y reducir el tiempo de archivo manual mediante la integración directa con sistemas de gestión documental (DMS), </a:t>
            </a:r>
            <a:r>
              <a:rPr lang="es-MX" b="0" i="0" dirty="0" err="1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ERPs</a:t>
            </a:r>
            <a:r>
              <a:rPr lang="es-MX" b="0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 y almacenamiento en la nube. </a:t>
            </a:r>
            <a:endParaRPr lang="es-MX" dirty="0">
              <a:latin typeface="Aptos" panose="020B00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C14BB67-119B-5FFE-A3E2-38BEBF4A3783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85519" y="4071823"/>
            <a:ext cx="4670893" cy="24691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7916" rIns="0" bIns="14283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Aquí tienes un resumen comercial de sus componentes clave: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1. Captura Inteligente y Procesamiento</a:t>
            </a:r>
            <a:endParaRPr kumimoji="0" lang="es-MX" altLang="es-MX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Aptos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2. Automatización y Flujo de Trabajo (</a:t>
            </a:r>
            <a:r>
              <a:rPr kumimoji="0" lang="es-MX" altLang="es-MX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Workflow</a:t>
            </a: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)</a:t>
            </a:r>
            <a:endParaRPr kumimoji="0" lang="es-MX" altLang="es-MX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Aptos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3. Versiones y Beneficios Comerciales</a:t>
            </a:r>
            <a:endParaRPr kumimoji="0" lang="es-MX" altLang="es-MX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Aptos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4. Compatibilidad</a:t>
            </a:r>
            <a:endParaRPr kumimoji="0" lang="es-MX" altLang="es-MX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C1A3BC2-18A8-6085-DB39-A9A5BB3D7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531" y="1402743"/>
            <a:ext cx="2766868" cy="2766868"/>
          </a:xfrm>
          <a:prstGeom prst="rect">
            <a:avLst/>
          </a:prstGeom>
        </p:spPr>
      </p:pic>
      <p:pic>
        <p:nvPicPr>
          <p:cNvPr id="1029" name="Picture 5" descr="Scanshare Enterprise – Scanshare Applications">
            <a:extLst>
              <a:ext uri="{FF2B5EF4-FFF2-40B4-BE49-F238E27FC236}">
                <a16:creationId xmlns:a16="http://schemas.microsoft.com/office/drawing/2014/main" id="{B5FCABF3-E7B7-F8DA-2596-96E8279204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7" t="21987" b="8088"/>
          <a:stretch>
            <a:fillRect/>
          </a:stretch>
        </p:blipFill>
        <p:spPr bwMode="auto">
          <a:xfrm>
            <a:off x="5356412" y="3132813"/>
            <a:ext cx="6643877" cy="305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464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2E0D059-185D-94FD-F9BF-E60172C40F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027" t="17843" b="7038"/>
          <a:stretch>
            <a:fillRect/>
          </a:stretch>
        </p:blipFill>
        <p:spPr>
          <a:xfrm>
            <a:off x="6795247" y="1281953"/>
            <a:ext cx="5248683" cy="429409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B2501BA-4BDB-F2FC-9053-09FBDE9DC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12" y="301719"/>
            <a:ext cx="4585447" cy="65342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BD13441-16A9-986F-47A5-628F5B944F9B}"/>
              </a:ext>
            </a:extLst>
          </p:cNvPr>
          <p:cNvSpPr txBox="1"/>
          <p:nvPr/>
        </p:nvSpPr>
        <p:spPr>
          <a:xfrm>
            <a:off x="327212" y="1093694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SERVERLESS PRINT RELEASE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9F68065-C979-2A1B-D886-BA9E55E9CE50}"/>
              </a:ext>
            </a:extLst>
          </p:cNvPr>
          <p:cNvSpPr txBox="1"/>
          <p:nvPr/>
        </p:nvSpPr>
        <p:spPr>
          <a:xfrm>
            <a:off x="327212" y="1967318"/>
            <a:ext cx="6096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MX" dirty="0"/>
              <a:t>Con la tecnología de liberación de impresión sin servidor de Sharp, puede imprimir de forma segura un trabajo y liberarlo de hasta cinco modelos de la serie </a:t>
            </a:r>
            <a:r>
              <a:rPr lang="es-MX" dirty="0" err="1"/>
              <a:t>Advanced</a:t>
            </a:r>
            <a:r>
              <a:rPr lang="es-MX" dirty="0"/>
              <a:t> en su red. Esta función no requiere software o servidor y viene de serie en los modelos de color más recientes de la serie </a:t>
            </a:r>
            <a:r>
              <a:rPr lang="es-MX" dirty="0" err="1"/>
              <a:t>Advanced</a:t>
            </a:r>
            <a:r>
              <a:rPr lang="es-MX" dirty="0"/>
              <a:t> de Sharp. ¡Su negocio se ha vuelto más innovador!</a:t>
            </a:r>
          </a:p>
          <a:p>
            <a:endParaRPr lang="es-MX" dirty="0"/>
          </a:p>
          <a:p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solución diseñada para entornos de oficina modernos que buscan seguridad, flexibilidad y reducción de costos. </a:t>
            </a:r>
          </a:p>
          <a:p>
            <a:endParaRPr lang="es-MX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DC17424-524E-6215-DC9D-C56FF91904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185471"/>
            <a:ext cx="2657476" cy="101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774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1687</TotalTime>
  <Words>997</Words>
  <Application>Microsoft Office PowerPoint</Application>
  <PresentationFormat>Panorámica</PresentationFormat>
  <Paragraphs>77</Paragraphs>
  <Slides>11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Candara</vt:lpstr>
      <vt:lpstr>Courier New</vt:lpstr>
      <vt:lpstr>DokChampa</vt:lpstr>
      <vt:lpstr>Dubai Medium</vt:lpstr>
      <vt:lpstr>HP Simplified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AdminTI Tecnicopy</dc:creator>
  <cp:lastModifiedBy>AdminTI Tecnicopy</cp:lastModifiedBy>
  <cp:revision>6</cp:revision>
  <dcterms:created xsi:type="dcterms:W3CDTF">2025-06-04T23:20:42Z</dcterms:created>
  <dcterms:modified xsi:type="dcterms:W3CDTF">2026-01-26T23:52:35Z</dcterms:modified>
</cp:coreProperties>
</file>